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63" r:id="rId3"/>
    <p:sldId id="264" r:id="rId4"/>
    <p:sldId id="265" r:id="rId5"/>
    <p:sldId id="266" r:id="rId6"/>
    <p:sldId id="259" r:id="rId7"/>
    <p:sldId id="257" r:id="rId8"/>
    <p:sldId id="267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6FA86"/>
    <a:srgbClr val="FF3399"/>
    <a:srgbClr val="00569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713" autoAdjust="0"/>
  </p:normalViewPr>
  <p:slideViewPr>
    <p:cSldViewPr>
      <p:cViewPr varScale="1">
        <p:scale>
          <a:sx n="110" d="100"/>
          <a:sy n="110" d="100"/>
        </p:scale>
        <p:origin x="-1644" y="-18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126F77-DABC-4302-8995-9D24D39612F5}" type="datetimeFigureOut">
              <a:rPr lang="en-US" smtClean="0"/>
              <a:pPr/>
              <a:t>11/14/2012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24413B-C84E-4AD5-BE24-C9F83D79D45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4413B-C84E-4AD5-BE24-C9F83D79D45A}" type="slidenum">
              <a:rPr lang="en-US" smtClean="0"/>
              <a:pPr/>
              <a:t>1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4413B-C84E-4AD5-BE24-C9F83D79D45A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6D5CE-810C-4ED7-8E28-C5CB30E6040D}" type="datetimeFigureOut">
              <a:rPr lang="en-US" smtClean="0"/>
              <a:pPr/>
              <a:t>11/14/2012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0282B-9298-44D6-A4BA-2CEBD0BE4A4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6D5CE-810C-4ED7-8E28-C5CB30E6040D}" type="datetimeFigureOut">
              <a:rPr lang="en-US" smtClean="0"/>
              <a:pPr/>
              <a:t>11/14/2012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0282B-9298-44D6-A4BA-2CEBD0BE4A4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6D5CE-810C-4ED7-8E28-C5CB30E6040D}" type="datetimeFigureOut">
              <a:rPr lang="en-US" smtClean="0"/>
              <a:pPr/>
              <a:t>11/14/2012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0282B-9298-44D6-A4BA-2CEBD0BE4A4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6D5CE-810C-4ED7-8E28-C5CB30E6040D}" type="datetimeFigureOut">
              <a:rPr lang="en-US" smtClean="0"/>
              <a:pPr/>
              <a:t>11/14/2012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0282B-9298-44D6-A4BA-2CEBD0BE4A4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6D5CE-810C-4ED7-8E28-C5CB30E6040D}" type="datetimeFigureOut">
              <a:rPr lang="en-US" smtClean="0"/>
              <a:pPr/>
              <a:t>11/14/2012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0282B-9298-44D6-A4BA-2CEBD0BE4A4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6D5CE-810C-4ED7-8E28-C5CB30E6040D}" type="datetimeFigureOut">
              <a:rPr lang="en-US" smtClean="0"/>
              <a:pPr/>
              <a:t>11/14/2012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0282B-9298-44D6-A4BA-2CEBD0BE4A4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6D5CE-810C-4ED7-8E28-C5CB30E6040D}" type="datetimeFigureOut">
              <a:rPr lang="en-US" smtClean="0"/>
              <a:pPr/>
              <a:t>11/14/2012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0282B-9298-44D6-A4BA-2CEBD0BE4A4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6D5CE-810C-4ED7-8E28-C5CB30E6040D}" type="datetimeFigureOut">
              <a:rPr lang="en-US" smtClean="0"/>
              <a:pPr/>
              <a:t>11/14/2012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0282B-9298-44D6-A4BA-2CEBD0BE4A4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6D5CE-810C-4ED7-8E28-C5CB30E6040D}" type="datetimeFigureOut">
              <a:rPr lang="en-US" smtClean="0"/>
              <a:pPr/>
              <a:t>11/14/2012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0282B-9298-44D6-A4BA-2CEBD0BE4A4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6D5CE-810C-4ED7-8E28-C5CB30E6040D}" type="datetimeFigureOut">
              <a:rPr lang="en-US" smtClean="0"/>
              <a:pPr/>
              <a:t>11/14/2012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0282B-9298-44D6-A4BA-2CEBD0BE4A4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6D5CE-810C-4ED7-8E28-C5CB30E6040D}" type="datetimeFigureOut">
              <a:rPr lang="en-US" smtClean="0"/>
              <a:pPr/>
              <a:t>11/14/2012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0282B-9298-44D6-A4BA-2CEBD0BE4A4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6FA8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6D5CE-810C-4ED7-8E28-C5CB30E6040D}" type="datetimeFigureOut">
              <a:rPr lang="en-US" smtClean="0"/>
              <a:pPr/>
              <a:t>11/14/2012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D0282B-9298-44D6-A4BA-2CEBD0BE4A4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ctrTitle"/>
          </p:nvPr>
        </p:nvSpPr>
        <p:spPr>
          <a:xfrm rot="19887548">
            <a:off x="-501365" y="1389731"/>
            <a:ext cx="9178087" cy="2039783"/>
          </a:xfrm>
        </p:spPr>
        <p:txBody>
          <a:bodyPr>
            <a:noAutofit/>
          </a:bodyPr>
          <a:lstStyle/>
          <a:p>
            <a:pPr algn="l"/>
            <a:r>
              <a:rPr lang="en-US" sz="9600" dirty="0" smtClean="0">
                <a:solidFill>
                  <a:srgbClr val="C00000"/>
                </a:solidFill>
                <a:latin typeface="Vladimir Script" pitchFamily="66" charset="0"/>
              </a:rPr>
              <a:t>     </a:t>
            </a:r>
            <a:br>
              <a:rPr lang="en-US" sz="9600" dirty="0" smtClean="0">
                <a:solidFill>
                  <a:srgbClr val="C00000"/>
                </a:solidFill>
                <a:latin typeface="Vladimir Script" pitchFamily="66" charset="0"/>
              </a:rPr>
            </a:br>
            <a:r>
              <a:rPr lang="en-US" sz="9600" dirty="0" smtClean="0">
                <a:solidFill>
                  <a:srgbClr val="C00000"/>
                </a:solidFill>
                <a:latin typeface="Vladimir Script" pitchFamily="66" charset="0"/>
              </a:rPr>
              <a:t>          Pablo Picasso</a:t>
            </a:r>
            <a:r>
              <a:rPr lang="en-US" sz="2400" dirty="0" smtClean="0">
                <a:solidFill>
                  <a:srgbClr val="C00000"/>
                </a:solidFill>
                <a:latin typeface="Vladimir Script" pitchFamily="66" charset="0"/>
              </a:rPr>
              <a:t/>
            </a:r>
            <a:br>
              <a:rPr lang="en-US" sz="2400" dirty="0" smtClean="0">
                <a:solidFill>
                  <a:srgbClr val="C00000"/>
                </a:solidFill>
                <a:latin typeface="Vladimir Script" pitchFamily="66" charset="0"/>
              </a:rPr>
            </a:br>
            <a:r>
              <a:rPr lang="en-US" sz="2400" dirty="0" smtClean="0">
                <a:solidFill>
                  <a:srgbClr val="C00000"/>
                </a:solidFill>
                <a:latin typeface="Vladimir Script" pitchFamily="66" charset="0"/>
              </a:rPr>
              <a:t>                                                    October 25, 1881 – April 8, 1973                                         </a:t>
            </a:r>
            <a:r>
              <a:rPr lang="en-US" sz="9600" dirty="0" smtClean="0">
                <a:solidFill>
                  <a:srgbClr val="C00000"/>
                </a:solidFill>
                <a:latin typeface="Vladimir Script" pitchFamily="66" charset="0"/>
              </a:rPr>
              <a:t/>
            </a:r>
            <a:br>
              <a:rPr lang="en-US" sz="9600" dirty="0" smtClean="0">
                <a:solidFill>
                  <a:srgbClr val="C00000"/>
                </a:solidFill>
                <a:latin typeface="Vladimir Script" pitchFamily="66" charset="0"/>
              </a:rPr>
            </a:br>
            <a:r>
              <a:rPr lang="en-US" sz="9600" dirty="0" smtClean="0">
                <a:solidFill>
                  <a:srgbClr val="C00000"/>
                </a:solidFill>
                <a:latin typeface="Vladimir Script" pitchFamily="66" charset="0"/>
              </a:rPr>
              <a:t> </a:t>
            </a:r>
            <a:endParaRPr lang="en-US" sz="9600" dirty="0">
              <a:solidFill>
                <a:srgbClr val="C00000"/>
              </a:solidFill>
              <a:latin typeface="Vladimir Script" pitchFamily="66" charset="0"/>
            </a:endParaRPr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 rot="8826961" flipV="1">
            <a:off x="1927115" y="2542570"/>
            <a:ext cx="7717650" cy="774877"/>
          </a:xfrm>
        </p:spPr>
        <p:txBody>
          <a:bodyPr>
            <a:normAutofit lnSpcReduction="10000"/>
          </a:bodyPr>
          <a:lstStyle/>
          <a:p>
            <a:r>
              <a:rPr lang="en-US" sz="4800" dirty="0" smtClean="0">
                <a:solidFill>
                  <a:schemeClr val="accent5">
                    <a:lumMod val="50000"/>
                  </a:schemeClr>
                </a:solidFill>
                <a:latin typeface="Vladimir Script" pitchFamily="66" charset="0"/>
              </a:rPr>
              <a:t>By Daniel Liss</a:t>
            </a:r>
            <a:endParaRPr lang="en-US" sz="4800" dirty="0">
              <a:solidFill>
                <a:schemeClr val="accent5">
                  <a:lumMod val="50000"/>
                </a:schemeClr>
              </a:solidFill>
              <a:latin typeface="Vladimir Script" pitchFamily="66" charset="0"/>
            </a:endParaRPr>
          </a:p>
        </p:txBody>
      </p:sp>
      <p:sp>
        <p:nvSpPr>
          <p:cNvPr id="9" name="Isosceles Triangle 8"/>
          <p:cNvSpPr/>
          <p:nvPr/>
        </p:nvSpPr>
        <p:spPr>
          <a:xfrm>
            <a:off x="0" y="1447800"/>
            <a:ext cx="9144000" cy="5410200"/>
          </a:xfrm>
          <a:prstGeom prst="triangle">
            <a:avLst>
              <a:gd name="adj" fmla="val 10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2522764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5943600" y="3581400"/>
            <a:ext cx="2514600" cy="17526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3048000" y="5105400"/>
            <a:ext cx="2209800" cy="1600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5943600" y="5410200"/>
            <a:ext cx="2362200" cy="12954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4419600" y="4343400"/>
            <a:ext cx="2286000" cy="16764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4648200" y="4800600"/>
            <a:ext cx="2667000" cy="1524000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3886200" y="4724400"/>
            <a:ext cx="2057400" cy="12954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641350"/>
          </a:xfrm>
        </p:spPr>
        <p:txBody>
          <a:bodyPr anchor="t">
            <a:noAutofit/>
          </a:bodyPr>
          <a:lstStyle/>
          <a:p>
            <a:pPr algn="ctr"/>
            <a:r>
              <a:rPr lang="en-US" sz="2400" dirty="0" smtClean="0"/>
              <a:t>Picasso’s Early Life</a:t>
            </a:r>
            <a:endParaRPr lang="en-US" sz="24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66801"/>
            <a:ext cx="3008313" cy="2362200"/>
          </a:xfrm>
          <a:ln w="28575">
            <a:solidFill>
              <a:srgbClr val="00B0F0"/>
            </a:solidFill>
          </a:ln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Picasso was born on October 25, 1881 in Malaga, Spain.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His father, Don Jose, was an art teacher who helped train Picasso.  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In school,  Picasso got punished because he drew in his books and displeased his teachers. He wasn’t a good student!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He drew like the masters at a young age.                    </a:t>
            </a:r>
          </a:p>
          <a:p>
            <a:pPr>
              <a:buFont typeface="Arial" pitchFamily="34" charset="0"/>
              <a:buChar char="•"/>
            </a:pPr>
            <a:endParaRPr lang="en-US" dirty="0" smtClean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62400" y="228600"/>
            <a:ext cx="4495800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457200" y="4398943"/>
            <a:ext cx="3124200" cy="2031325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r>
              <a:rPr lang="en-US" sz="1400" b="1" dirty="0" smtClean="0"/>
              <a:t>The First Communion, </a:t>
            </a:r>
            <a:r>
              <a:rPr lang="en-US" sz="1400" dirty="0" smtClean="0"/>
              <a:t>1896</a:t>
            </a:r>
            <a:br>
              <a:rPr lang="en-US" sz="1400" dirty="0" smtClean="0"/>
            </a:br>
            <a:r>
              <a:rPr lang="en-US" sz="1400" dirty="0" smtClean="0"/>
              <a:t>in the Museo Picasso, Barcelona,  Spain</a:t>
            </a:r>
          </a:p>
          <a:p>
            <a:endParaRPr lang="en-US" sz="1400" dirty="0" smtClean="0"/>
          </a:p>
          <a:p>
            <a:r>
              <a:rPr lang="en-US" sz="1400" dirty="0" smtClean="0"/>
              <a:t>I was surprised that Picasso could paint     like this because most of the books I read only showed Cubism and Cubism looks very different.</a:t>
            </a:r>
          </a:p>
          <a:p>
            <a:endParaRPr lang="en-US" sz="1400" dirty="0" smtClean="0"/>
          </a:p>
          <a:p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3008313" cy="901700"/>
          </a:xfrm>
        </p:spPr>
        <p:txBody>
          <a:bodyPr anchor="t" anchorCtr="0">
            <a:normAutofit/>
          </a:bodyPr>
          <a:lstStyle/>
          <a:p>
            <a:pPr algn="ctr"/>
            <a:r>
              <a:rPr lang="en-US" sz="2400" dirty="0" smtClean="0">
                <a:solidFill>
                  <a:srgbClr val="0070C0"/>
                </a:solidFill>
              </a:rPr>
              <a:t>Picasso’s Blue Period</a:t>
            </a:r>
            <a:br>
              <a:rPr lang="en-US" sz="2400" dirty="0" smtClean="0">
                <a:solidFill>
                  <a:srgbClr val="0070C0"/>
                </a:solidFill>
              </a:rPr>
            </a:br>
            <a:r>
              <a:rPr lang="en-US" sz="2400" dirty="0" smtClean="0">
                <a:solidFill>
                  <a:srgbClr val="0070C0"/>
                </a:solidFill>
              </a:rPr>
              <a:t>1901-1904</a:t>
            </a:r>
            <a:endParaRPr lang="en-US" sz="2400" dirty="0">
              <a:solidFill>
                <a:srgbClr val="0070C0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1"/>
            <a:ext cx="3008313" cy="2374899"/>
          </a:xfrm>
          <a:ln w="28575">
            <a:solidFill>
              <a:srgbClr val="00B0F0"/>
            </a:solidFill>
          </a:ln>
        </p:spPr>
        <p:txBody>
          <a:bodyPr>
            <a:normAutofit fontScale="92500" lnSpcReduction="10000"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Picasso’s friend died and Picasso was poor at the time.  He also was very lonely because he was away from home.  Picasso was very sad.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He drew beggars, prisoners and  poor people.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He made all the faces and fingers in his paintings long and  droopy.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He used mostly the </a:t>
            </a:r>
            <a:r>
              <a:rPr lang="en-US" dirty="0" smtClean="0">
                <a:solidFill>
                  <a:srgbClr val="FF0000"/>
                </a:solidFill>
              </a:rPr>
              <a:t>co</a:t>
            </a:r>
            <a:r>
              <a:rPr lang="en-US" dirty="0" smtClean="0">
                <a:solidFill>
                  <a:srgbClr val="00B0F0"/>
                </a:solidFill>
              </a:rPr>
              <a:t>lo</a:t>
            </a:r>
            <a:r>
              <a:rPr lang="en-US" dirty="0" smtClean="0">
                <a:solidFill>
                  <a:srgbClr val="00B050"/>
                </a:solidFill>
              </a:rPr>
              <a:t>rs</a:t>
            </a:r>
            <a:r>
              <a:rPr lang="en-US" dirty="0" smtClean="0">
                <a:solidFill>
                  <a:srgbClr val="005696"/>
                </a:solidFill>
              </a:rPr>
              <a:t> 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blue</a:t>
            </a:r>
            <a:r>
              <a:rPr lang="en-US" dirty="0" smtClean="0">
                <a:solidFill>
                  <a:srgbClr val="005696"/>
                </a:solidFill>
              </a:rPr>
              <a:t> </a:t>
            </a:r>
            <a:r>
              <a:rPr lang="en-US" dirty="0" smtClean="0"/>
              <a:t>&amp; </a:t>
            </a:r>
            <a:r>
              <a:rPr lang="en-US" dirty="0" smtClean="0">
                <a:solidFill>
                  <a:srgbClr val="00B050"/>
                </a:solidFill>
              </a:rPr>
              <a:t>green</a:t>
            </a:r>
            <a:r>
              <a:rPr lang="en-US" dirty="0" smtClean="0"/>
              <a:t>.         </a:t>
            </a:r>
          </a:p>
          <a:p>
            <a:endParaRPr lang="en-US" dirty="0" smtClean="0"/>
          </a:p>
          <a:p>
            <a:r>
              <a:rPr lang="en-US" dirty="0" smtClean="0"/>
              <a:t> </a:t>
            </a:r>
          </a:p>
          <a:p>
            <a:endParaRPr lang="en-US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5050" y="556283"/>
            <a:ext cx="5111750" cy="5286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457200" y="4398942"/>
            <a:ext cx="2819400" cy="2031325"/>
          </a:xfrm>
          <a:prstGeom prst="rect">
            <a:avLst/>
          </a:prstGeom>
          <a:ln w="28575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r>
              <a:rPr lang="en-US" sz="1400" b="1" dirty="0" smtClean="0"/>
              <a:t>Breakfast of a Blind Man</a:t>
            </a:r>
            <a:r>
              <a:rPr lang="en-US" sz="1400" dirty="0" smtClean="0"/>
              <a:t>, 1903</a:t>
            </a:r>
            <a:br>
              <a:rPr lang="en-US" sz="1400" dirty="0" smtClean="0"/>
            </a:br>
            <a:r>
              <a:rPr lang="en-US" sz="1400" dirty="0" smtClean="0"/>
              <a:t>in the Metropolitan Museum of Art, New York City</a:t>
            </a:r>
          </a:p>
          <a:p>
            <a:endParaRPr lang="en-US" sz="1400" dirty="0" smtClean="0"/>
          </a:p>
          <a:p>
            <a:r>
              <a:rPr lang="en-US" sz="1400" dirty="0" smtClean="0"/>
              <a:t>I like this piece because of the way he shows the shadows.  This painting makes me feel lonely.</a:t>
            </a:r>
          </a:p>
          <a:p>
            <a:endParaRPr lang="en-US" sz="1400" dirty="0" smtClean="0"/>
          </a:p>
          <a:p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>
            <a:normAutofit/>
          </a:bodyPr>
          <a:lstStyle/>
          <a:p>
            <a:pPr algn="ctr"/>
            <a:r>
              <a:rPr lang="en-US" sz="2400" dirty="0" smtClean="0">
                <a:solidFill>
                  <a:srgbClr val="FF3399"/>
                </a:solidFill>
              </a:rPr>
              <a:t>Picasso’s Rose Period      </a:t>
            </a:r>
            <a:br>
              <a:rPr lang="en-US" sz="2400" dirty="0" smtClean="0">
                <a:solidFill>
                  <a:srgbClr val="FF3399"/>
                </a:solidFill>
              </a:rPr>
            </a:br>
            <a:r>
              <a:rPr lang="en-US" sz="2400" dirty="0" smtClean="0">
                <a:solidFill>
                  <a:srgbClr val="FF3399"/>
                </a:solidFill>
              </a:rPr>
              <a:t>1904-1906 </a:t>
            </a:r>
            <a:endParaRPr lang="en-US" sz="2400" dirty="0">
              <a:solidFill>
                <a:srgbClr val="FF3399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1"/>
            <a:ext cx="3008313" cy="2070100"/>
          </a:xfrm>
          <a:ln w="28575">
            <a:solidFill>
              <a:srgbClr val="00B0F0"/>
            </a:solidFill>
          </a:ln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After his blue period, Picasso moved to Paris.  He was surrounded by artists, he fell in love and his mood changed from sad to happy.  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He liked to paint acrobats and circus people with their pets.     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He used mostly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orange</a:t>
            </a:r>
            <a:r>
              <a:rPr lang="en-US" dirty="0" smtClean="0"/>
              <a:t>,</a:t>
            </a:r>
            <a:r>
              <a:rPr lang="en-US" dirty="0" smtClean="0">
                <a:solidFill>
                  <a:srgbClr val="FF0000"/>
                </a:solidFill>
              </a:rPr>
              <a:t> red </a:t>
            </a:r>
            <a:r>
              <a:rPr lang="en-US" dirty="0" smtClean="0"/>
              <a:t>and</a:t>
            </a:r>
            <a:r>
              <a:rPr lang="en-US" dirty="0" smtClean="0">
                <a:solidFill>
                  <a:srgbClr val="FF3399"/>
                </a:solidFill>
              </a:rPr>
              <a:t> rose </a:t>
            </a:r>
            <a:r>
              <a:rPr lang="en-US" dirty="0" smtClean="0"/>
              <a:t>paint in his pictures.</a:t>
            </a:r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5050" y="859004"/>
            <a:ext cx="5277374" cy="4855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457200" y="4191000"/>
            <a:ext cx="2971800" cy="1600438"/>
          </a:xfrm>
          <a:prstGeom prst="rect">
            <a:avLst/>
          </a:prstGeom>
          <a:ln w="28575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r>
              <a:rPr lang="en-US" sz="1400" b="1" dirty="0" smtClean="0"/>
              <a:t>Family of Saltimbanques</a:t>
            </a:r>
            <a:r>
              <a:rPr lang="en-US" sz="1400" dirty="0" smtClean="0"/>
              <a:t>, 1905</a:t>
            </a:r>
            <a:br>
              <a:rPr lang="en-US" sz="1400" dirty="0" smtClean="0"/>
            </a:br>
            <a:r>
              <a:rPr lang="en-US" sz="1400" dirty="0" smtClean="0"/>
              <a:t>in the National Gallery of Art in Washington, D.C.</a:t>
            </a:r>
          </a:p>
          <a:p>
            <a:endParaRPr lang="en-US" sz="1400" dirty="0" smtClean="0"/>
          </a:p>
          <a:p>
            <a:r>
              <a:rPr lang="en-US" sz="1400" dirty="0" smtClean="0"/>
              <a:t>I like that he uses </a:t>
            </a:r>
            <a:r>
              <a:rPr lang="en-US" sz="1400" dirty="0" smtClean="0">
                <a:solidFill>
                  <a:srgbClr val="00B050"/>
                </a:solidFill>
              </a:rPr>
              <a:t>dark</a:t>
            </a:r>
            <a:r>
              <a:rPr lang="en-US" sz="1400" dirty="0" smtClean="0"/>
              <a:t> and</a:t>
            </a:r>
            <a:r>
              <a:rPr lang="en-US" sz="1400" dirty="0" smtClean="0">
                <a:solidFill>
                  <a:srgbClr val="92D050"/>
                </a:solidFill>
              </a:rPr>
              <a:t> light </a:t>
            </a:r>
            <a:r>
              <a:rPr lang="en-US" sz="1400" dirty="0" smtClean="0">
                <a:solidFill>
                  <a:srgbClr val="FF0000"/>
                </a:solidFill>
              </a:rPr>
              <a:t>co</a:t>
            </a:r>
            <a:r>
              <a:rPr lang="en-US" sz="1400" dirty="0" smtClean="0">
                <a:solidFill>
                  <a:srgbClr val="00B0F0"/>
                </a:solidFill>
              </a:rPr>
              <a:t>lo</a:t>
            </a:r>
            <a:r>
              <a:rPr lang="en-US" sz="1400" dirty="0" smtClean="0">
                <a:solidFill>
                  <a:srgbClr val="00B050"/>
                </a:solidFill>
              </a:rPr>
              <a:t>rs</a:t>
            </a:r>
            <a:r>
              <a:rPr lang="en-US" sz="1400" dirty="0" smtClean="0"/>
              <a:t> at the same time. </a:t>
            </a:r>
          </a:p>
          <a:p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>
            <a:normAutofit/>
          </a:bodyPr>
          <a:lstStyle/>
          <a:p>
            <a:pPr algn="ctr"/>
            <a:r>
              <a:rPr lang="en-US" sz="4800" b="0" dirty="0" smtClean="0"/>
              <a:t>Cubism  </a:t>
            </a:r>
            <a:br>
              <a:rPr lang="en-US" sz="4800" b="0" dirty="0" smtClean="0"/>
            </a:br>
            <a:r>
              <a:rPr lang="en-US" b="0" dirty="0" smtClean="0"/>
              <a:t>1907</a:t>
            </a:r>
            <a:endParaRPr lang="en-US" sz="4800" b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1"/>
            <a:ext cx="3008313" cy="3213100"/>
          </a:xfrm>
          <a:ln w="28575">
            <a:solidFill>
              <a:srgbClr val="00B0F0"/>
            </a:solidFill>
          </a:ln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Picasso liked to change and was bored with doing ordinary paintings and wanted to try different things.  He wanted to show things different ways.    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In 1907 Picasso invented Cubism with Gorges Braque.       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They painted objects that looked broken-up and made it look like lots of squares and triangles assembled together.                      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A lot of people didn’t understand Cubism.  Do you like Cubism?</a:t>
            </a: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68775" y="1442244"/>
            <a:ext cx="3924300" cy="351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4114800" y="5042118"/>
            <a:ext cx="4114800" cy="1384995"/>
          </a:xfrm>
          <a:prstGeom prst="rect">
            <a:avLst/>
          </a:prstGeom>
          <a:ln w="28575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r>
              <a:rPr lang="en-US" sz="1400" b="1" dirty="0" smtClean="0"/>
              <a:t> Three Musicians, 1921</a:t>
            </a:r>
          </a:p>
          <a:p>
            <a:r>
              <a:rPr lang="en-US" sz="1400" dirty="0" smtClean="0"/>
              <a:t>in the Museum of Modern Art  in New York City    </a:t>
            </a:r>
          </a:p>
          <a:p>
            <a:endParaRPr lang="en-US" sz="1400" dirty="0" smtClean="0"/>
          </a:p>
          <a:p>
            <a:r>
              <a:rPr lang="en-US" sz="1400" dirty="0" smtClean="0"/>
              <a:t>I like that you can see the instruments but it’s still Cubism.</a:t>
            </a:r>
          </a:p>
          <a:p>
            <a:endParaRPr lang="en-US" sz="1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1828800" cy="1600200"/>
          </a:xfrm>
          <a:ln w="28575">
            <a:solidFill>
              <a:srgbClr val="00B0F0"/>
            </a:solidFill>
          </a:ln>
        </p:spPr>
        <p:txBody>
          <a:bodyPr anchor="t">
            <a:normAutofit/>
          </a:bodyPr>
          <a:lstStyle/>
          <a:p>
            <a:r>
              <a:rPr lang="en-US" dirty="0" smtClean="0"/>
              <a:t>Guernica, </a:t>
            </a:r>
            <a:br>
              <a:rPr lang="en-US" dirty="0" smtClean="0"/>
            </a:br>
            <a:r>
              <a:rPr lang="en-US" b="0" dirty="0" smtClean="0"/>
              <a:t>1937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b="0" dirty="0" smtClean="0"/>
              <a:t>in Reina Sofía, Madrid, Spain</a:t>
            </a:r>
            <a:endParaRPr lang="en-US" b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67000" y="304800"/>
            <a:ext cx="5715000" cy="1371600"/>
          </a:xfrm>
          <a:noFill/>
          <a:ln w="28575">
            <a:solidFill>
              <a:srgbClr val="00B0F0"/>
            </a:solidFill>
          </a:ln>
        </p:spPr>
        <p:txBody>
          <a:bodyPr/>
          <a:lstStyle/>
          <a:p>
            <a:r>
              <a:rPr lang="en-US" dirty="0" smtClean="0"/>
              <a:t> The Nazis bombed Guernica and killed lots of people.  Picasso was very mad, so he painted Guernica to show people how terrible war was.</a:t>
            </a:r>
          </a:p>
          <a:p>
            <a:r>
              <a:rPr lang="en-US" dirty="0" smtClean="0"/>
              <a:t>Picasso made it a very big painting - it was 12 ft. high by 26 ft. long.  He made it so big to be able to fit all his anger.  He used black, white </a:t>
            </a:r>
            <a:r>
              <a:rPr lang="en-US" smtClean="0"/>
              <a:t>and gray </a:t>
            </a:r>
            <a:r>
              <a:rPr lang="en-US" dirty="0" smtClean="0"/>
              <a:t>paint because it was a serious painting. </a:t>
            </a:r>
            <a:endParaRPr lang="en-US" dirty="0"/>
          </a:p>
        </p:txBody>
      </p:sp>
      <p:pic>
        <p:nvPicPr>
          <p:cNvPr id="10" name="Picture Placeholder 9"/>
          <p:cNvPicPr>
            <a:picLocks noGrp="1"/>
          </p:cNvPicPr>
          <p:nvPr>
            <p:ph type="pic" idx="1"/>
          </p:nvPr>
        </p:nvPicPr>
        <p:blipFill>
          <a:blip r:embed="rId3" cstate="print"/>
          <a:srcRect t="3326" b="3326"/>
          <a:stretch>
            <a:fillRect/>
          </a:stretch>
        </p:blipFill>
        <p:spPr bwMode="auto">
          <a:xfrm>
            <a:off x="609600" y="2514600"/>
            <a:ext cx="7848600" cy="342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>
            <a:normAutofit/>
          </a:bodyPr>
          <a:lstStyle/>
          <a:p>
            <a:r>
              <a:rPr lang="en-US" sz="3600" dirty="0" smtClean="0"/>
              <a:t>Why is Picasso so important?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10800000" flipH="1" flipV="1">
            <a:off x="381000" y="1447800"/>
            <a:ext cx="8382000" cy="3581400"/>
          </a:xfrm>
          <a:noFill/>
          <a:ln w="28575">
            <a:solidFill>
              <a:srgbClr val="00B0F0"/>
            </a:solidFill>
          </a:ln>
        </p:spPr>
        <p:txBody>
          <a:bodyPr numCol="1" spcCol="0">
            <a:normAutofit/>
          </a:bodyPr>
          <a:lstStyle/>
          <a:p>
            <a:pPr algn="just"/>
            <a:r>
              <a:rPr lang="en-US" sz="2800" dirty="0" smtClean="0"/>
              <a:t>Picasso created Cubism with his friend, Gorges Braque.  It was a different way of looking and painting things for the first time.         </a:t>
            </a:r>
          </a:p>
          <a:p>
            <a:pPr algn="just"/>
            <a:r>
              <a:rPr lang="en-US" sz="2800" dirty="0" smtClean="0"/>
              <a:t>He was the first person to make 3D paintings by gluing things on his canvases.   </a:t>
            </a:r>
          </a:p>
          <a:p>
            <a:pPr algn="just">
              <a:buNone/>
            </a:pPr>
            <a:r>
              <a:rPr lang="en-US" sz="2800" dirty="0" smtClean="0"/>
              <a:t>                          </a:t>
            </a:r>
          </a:p>
          <a:p>
            <a:pPr>
              <a:buNone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-152400"/>
            <a:ext cx="8229600" cy="1524000"/>
          </a:xfrm>
        </p:spPr>
        <p:txBody>
          <a:bodyPr/>
          <a:lstStyle/>
          <a:p>
            <a:r>
              <a:rPr lang="en-US" dirty="0" smtClean="0"/>
              <a:t>My favorite facts about Picasso</a:t>
            </a:r>
            <a:endParaRPr lang="en-US" dirty="0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 rot="10800000" flipH="1" flipV="1">
            <a:off x="381000" y="1066800"/>
            <a:ext cx="8382000" cy="5638800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txBody>
          <a:bodyPr numCol="1" spcCol="0">
            <a:norm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Picasso’s full name has twenty-three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words!</a:t>
            </a:r>
            <a:endParaRPr kumimoji="0" lang="en-US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lvl="0" indent="-342900">
              <a:spcBef>
                <a:spcPct val="20000"/>
              </a:spcBef>
              <a:defRPr/>
            </a:pPr>
            <a:r>
              <a:rPr lang="es-ES" dirty="0" smtClean="0"/>
              <a:t>           Pablo Diego José Francisco de Paula Juan Nepomuceno María de los Remedios 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es-ES" dirty="0" smtClean="0"/>
              <a:t>           Cipriano de la Santísima Trinidad Martyr Patricio Clito Ruíz y Picasso</a:t>
            </a:r>
            <a:endParaRPr kumimoji="0" lang="en-US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2800" baseline="0" dirty="0" smtClean="0"/>
              <a:t>His</a:t>
            </a:r>
            <a:r>
              <a:rPr lang="en-US" sz="2800" dirty="0" smtClean="0"/>
              <a:t> first word was “piz”, short for pencil in Spanish!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Picasso lived in La Coru</a:t>
            </a:r>
            <a:r>
              <a:rPr kumimoji="0" lang="es-AR" sz="2800" b="0" i="0" u="none" strike="noStrike" kern="1200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ñ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and my family is from there!</a:t>
            </a: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school, Picasso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made a bird out of an equation in his math book.</a:t>
            </a: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57400" y="381000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3843337" y="3319463"/>
            <a:ext cx="2371726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4684</TotalTime>
  <Words>511</Words>
  <Application>Microsoft Office PowerPoint</Application>
  <PresentationFormat>On-screen Show (4:3)</PresentationFormat>
  <Paragraphs>52</Paragraphs>
  <Slides>8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                Pablo Picasso                                                     October 25, 1881 – April 8, 1973                                           </vt:lpstr>
      <vt:lpstr>Picasso’s Early Life</vt:lpstr>
      <vt:lpstr>Picasso’s Blue Period 1901-1904</vt:lpstr>
      <vt:lpstr>Picasso’s Rose Period       1904-1906 </vt:lpstr>
      <vt:lpstr>Cubism   1907</vt:lpstr>
      <vt:lpstr>Guernica,  1937  in Reina Sofía, Madrid, Spain</vt:lpstr>
      <vt:lpstr>Why is Picasso so important?</vt:lpstr>
      <vt:lpstr>My favorite facts about Picasso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Pablo Picasso</dc:title>
  <dc:creator>Maria</dc:creator>
  <cp:lastModifiedBy>Maria</cp:lastModifiedBy>
  <cp:revision>46</cp:revision>
  <dcterms:created xsi:type="dcterms:W3CDTF">2012-11-01T16:40:40Z</dcterms:created>
  <dcterms:modified xsi:type="dcterms:W3CDTF">2012-11-14T18:11:16Z</dcterms:modified>
</cp:coreProperties>
</file>